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256" r:id="rId2"/>
    <p:sldId id="282" r:id="rId3"/>
    <p:sldId id="257" r:id="rId4"/>
    <p:sldId id="271" r:id="rId5"/>
    <p:sldId id="276" r:id="rId6"/>
    <p:sldId id="277" r:id="rId7"/>
    <p:sldId id="279" r:id="rId8"/>
    <p:sldId id="259" r:id="rId9"/>
    <p:sldId id="258" r:id="rId10"/>
    <p:sldId id="272" r:id="rId11"/>
    <p:sldId id="268" r:id="rId12"/>
    <p:sldId id="281" r:id="rId13"/>
    <p:sldId id="262" r:id="rId14"/>
    <p:sldId id="274" r:id="rId15"/>
    <p:sldId id="261" r:id="rId16"/>
    <p:sldId id="267" r:id="rId17"/>
    <p:sldId id="269" r:id="rId18"/>
    <p:sldId id="264" r:id="rId19"/>
    <p:sldId id="283" r:id="rId20"/>
    <p:sldId id="284" r:id="rId21"/>
    <p:sldId id="278" r:id="rId22"/>
    <p:sldId id="285" r:id="rId23"/>
    <p:sldId id="265" r:id="rId2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BF2CC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7" d="100"/>
        <a:sy n="57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9684EE-8578-4710-AA08-3FECDD25511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7455CB-7DF8-4A1E-A5EC-6614BBE174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125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455CB-7DF8-4A1E-A5EC-6614BBE1746B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2/27/2015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3" Type="http://schemas.openxmlformats.org/officeDocument/2006/relationships/audio" Target="../media/media2.mp3"/><Relationship Id="rId7" Type="http://schemas.openxmlformats.org/officeDocument/2006/relationships/image" Target="../media/image25.gif"/><Relationship Id="rId2" Type="http://schemas.microsoft.com/office/2007/relationships/media" Target="../media/media2.mp3"/><Relationship Id="rId1" Type="http://schemas.openxmlformats.org/officeDocument/2006/relationships/tags" Target="../tags/tag6.xml"/><Relationship Id="rId6" Type="http://schemas.openxmlformats.org/officeDocument/2006/relationships/image" Target="../media/image24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7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microsoft.com/office/2007/relationships/media" Target="../media/media4.mp3"/><Relationship Id="rId7" Type="http://schemas.openxmlformats.org/officeDocument/2006/relationships/image" Target="../media/image48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7.gif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4.mp3"/><Relationship Id="rId9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971800" y="304800"/>
            <a:ext cx="5791200" cy="5181600"/>
          </a:xfrm>
        </p:spPr>
        <p:txBody>
          <a:bodyPr/>
          <a:lstStyle/>
          <a:p>
            <a:r>
              <a:rPr lang="ru-RU" sz="6000" dirty="0" smtClean="0">
                <a:solidFill>
                  <a:srgbClr val="C00000"/>
                </a:solidFill>
              </a:rPr>
              <a:t/>
            </a:r>
            <a:br>
              <a:rPr lang="ru-RU" sz="6000" dirty="0" smtClean="0">
                <a:solidFill>
                  <a:srgbClr val="C00000"/>
                </a:solidFill>
              </a:rPr>
            </a:br>
            <a:r>
              <a:rPr lang="ru-RU" sz="6000" dirty="0" smtClean="0">
                <a:solidFill>
                  <a:srgbClr val="C00000"/>
                </a:solidFill>
              </a:rPr>
              <a:t/>
            </a:r>
            <a:br>
              <a:rPr lang="ru-RU" sz="6000" dirty="0" smtClean="0">
                <a:solidFill>
                  <a:srgbClr val="C00000"/>
                </a:solidFill>
              </a:rPr>
            </a:br>
            <a:r>
              <a:rPr lang="ru-RU" sz="6000" dirty="0" smtClean="0">
                <a:solidFill>
                  <a:schemeClr val="bg1"/>
                </a:solidFill>
              </a:rPr>
              <a:t>«</a:t>
            </a:r>
            <a:r>
              <a:rPr lang="ru-RU" sz="5400" dirty="0" smtClean="0">
                <a:solidFill>
                  <a:schemeClr val="bg1"/>
                </a:solidFill>
              </a:rPr>
              <a:t>О чем </a:t>
            </a:r>
            <a:br>
              <a:rPr lang="ru-RU" sz="5400" dirty="0" smtClean="0">
                <a:solidFill>
                  <a:schemeClr val="bg1"/>
                </a:solidFill>
              </a:rPr>
            </a:br>
            <a:r>
              <a:rPr lang="ru-RU" sz="5400" dirty="0" smtClean="0">
                <a:solidFill>
                  <a:schemeClr val="bg1"/>
                </a:solidFill>
              </a:rPr>
              <a:t>рассказывают  </a:t>
            </a:r>
            <a:br>
              <a:rPr lang="ru-RU" sz="5400" dirty="0" smtClean="0">
                <a:solidFill>
                  <a:schemeClr val="bg1"/>
                </a:solidFill>
              </a:rPr>
            </a:br>
            <a:r>
              <a:rPr lang="ru-RU" sz="5400" dirty="0" smtClean="0">
                <a:solidFill>
                  <a:schemeClr val="bg1"/>
                </a:solidFill>
              </a:rPr>
              <a:t>нам гербы </a:t>
            </a:r>
            <a:br>
              <a:rPr lang="ru-RU" sz="5400" dirty="0" smtClean="0">
                <a:solidFill>
                  <a:schemeClr val="bg1"/>
                </a:solidFill>
              </a:rPr>
            </a:br>
            <a:r>
              <a:rPr lang="ru-RU" sz="5400" dirty="0" smtClean="0">
                <a:solidFill>
                  <a:schemeClr val="bg1"/>
                </a:solidFill>
              </a:rPr>
              <a:t>и эмблемы»</a:t>
            </a:r>
            <a:br>
              <a:rPr lang="ru-RU" sz="5400" dirty="0" smtClean="0">
                <a:solidFill>
                  <a:schemeClr val="bg1"/>
                </a:solidFill>
              </a:rPr>
            </a:br>
            <a:r>
              <a:rPr lang="ru-RU" sz="5400" dirty="0" smtClean="0">
                <a:solidFill>
                  <a:schemeClr val="bg1"/>
                </a:solidFill>
              </a:rPr>
              <a:t/>
            </a:r>
            <a:br>
              <a:rPr lang="ru-RU" sz="5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2"/>
                </a:solidFill>
              </a:rPr>
              <a:t>Зачем людям гербы и эмблемы</a:t>
            </a:r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6" name="Picture 21" descr="rf_eag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228600"/>
            <a:ext cx="1676400" cy="1951038"/>
          </a:xfrm>
          <a:prstGeom prst="rect">
            <a:avLst/>
          </a:prstGeom>
          <a:noFill/>
        </p:spPr>
      </p:pic>
      <p:pic>
        <p:nvPicPr>
          <p:cNvPr id="11" name="Picture 2" descr="C:\Documents and Settings\User\Рабочий стол\ГЕРБЫ\Bak.14.bi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2438400"/>
            <a:ext cx="1905000" cy="1828800"/>
          </a:xfrm>
          <a:prstGeom prst="rect">
            <a:avLst/>
          </a:prstGeom>
          <a:noFill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" y="4572000"/>
            <a:ext cx="1905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Гимн Росси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001000" y="5867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5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52400" y="304800"/>
            <a:ext cx="2438400" cy="12192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Основные негеральдические фигуры</a:t>
            </a:r>
          </a:p>
          <a:p>
            <a:pPr algn="ctr"/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00400" y="457200"/>
            <a:ext cx="5343378" cy="6019800"/>
          </a:xfrm>
        </p:spPr>
        <p:txBody>
          <a:bodyPr/>
          <a:lstStyle/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Человек, животное, растения, явления природы, планеты.</a:t>
            </a:r>
          </a:p>
          <a:p>
            <a:pPr algn="l">
              <a:buFont typeface="Arial" pitchFamily="34" charset="0"/>
              <a:buChar char="•"/>
            </a:pPr>
            <a:endParaRPr lang="ru-RU" dirty="0" smtClean="0"/>
          </a:p>
          <a:p>
            <a:pPr algn="l"/>
            <a:r>
              <a:rPr lang="ru-RU" dirty="0" smtClean="0"/>
              <a:t>Постройки, оружие, корабли.</a:t>
            </a:r>
          </a:p>
          <a:p>
            <a:pPr algn="l">
              <a:buFont typeface="Arial" pitchFamily="34" charset="0"/>
              <a:buChar char="•"/>
            </a:pPr>
            <a:endParaRPr lang="ru-RU" dirty="0" smtClean="0"/>
          </a:p>
          <a:p>
            <a:pPr algn="l"/>
            <a:r>
              <a:rPr lang="ru-RU" dirty="0" smtClean="0"/>
              <a:t>Единорог, дракон, гриф, сказочные птицы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2286000"/>
            <a:ext cx="205740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Естественные 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3276600"/>
            <a:ext cx="205740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Искусственные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09600" y="4114800"/>
            <a:ext cx="2057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Фантастические </a:t>
            </a:r>
            <a:endParaRPr lang="ru-RU" b="1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-1028700" y="2933700"/>
            <a:ext cx="2819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81000" y="4343400"/>
            <a:ext cx="152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81000" y="3429000"/>
            <a:ext cx="152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81000" y="2514600"/>
            <a:ext cx="152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762000" y="1295400"/>
            <a:ext cx="7008813" cy="1141412"/>
            <a:chOff x="319" y="175"/>
            <a:chExt cx="4672" cy="719"/>
          </a:xfrm>
        </p:grpSpPr>
        <p:pic>
          <p:nvPicPr>
            <p:cNvPr id="30722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19" y="175"/>
              <a:ext cx="4672" cy="71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30723" name="Text Box 3"/>
            <p:cNvSpPr txBox="1">
              <a:spLocks noChangeArrowheads="1"/>
            </p:cNvSpPr>
            <p:nvPr/>
          </p:nvSpPr>
          <p:spPr bwMode="auto">
            <a:xfrm>
              <a:off x="319" y="175"/>
              <a:ext cx="4672" cy="71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2000" y="1295400"/>
            <a:ext cx="2209800" cy="434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43600" y="1371600"/>
            <a:ext cx="1600200" cy="4495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05200" y="1676400"/>
            <a:ext cx="1905000" cy="4191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3" name="Физкультминутка - Зарядка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750627" y="58674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3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3400" y="2057400"/>
            <a:ext cx="1905000" cy="14478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Словарная работа</a:t>
            </a:r>
            <a:endParaRPr lang="ru-RU" sz="24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95600" y="304800"/>
            <a:ext cx="6019800" cy="6172200"/>
          </a:xfrm>
        </p:spPr>
        <p:txBody>
          <a:bodyPr/>
          <a:lstStyle/>
          <a:p>
            <a:pPr algn="l"/>
            <a:endParaRPr lang="ru-RU" dirty="0" smtClean="0"/>
          </a:p>
          <a:p>
            <a:pPr algn="l"/>
            <a:r>
              <a:rPr lang="ru-RU" b="1" dirty="0" smtClean="0"/>
              <a:t>Символ </a:t>
            </a:r>
            <a:r>
              <a:rPr lang="ru-RU" i="1" dirty="0" smtClean="0"/>
              <a:t>— это изображение фигур или предметов, выражающих особый смысл.</a:t>
            </a:r>
            <a:endParaRPr lang="ru-RU" dirty="0" smtClean="0"/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- Герб –немецкое слово  в переводе означает «Наследство». </a:t>
            </a:r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- Эмблема- греч. слово означает условное изображение идеи в рисунке. Эмблема состоит из трех частей (надписи, рисунка, подписи).</a:t>
            </a:r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- Геральдика- это наука которая  объясняет расположение и цвет символов на гербе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gerb[1]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1371600"/>
            <a:ext cx="3276600" cy="475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4572000" y="175260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chemeClr val="bg2"/>
                </a:solidFill>
                <a:latin typeface="Times New Roman" pitchFamily="18" charset="0"/>
              </a:rPr>
              <a:t>Символ единства народов, живущих в европейской и азиатской частях.</a:t>
            </a:r>
            <a:endParaRPr lang="ru-RU" sz="2000" b="1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72000" y="304800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chemeClr val="bg2"/>
                </a:solidFill>
                <a:latin typeface="Times New Roman" pitchFamily="18" charset="0"/>
              </a:rPr>
              <a:t>Символ союза республик, краев, областей, из которых состоит РФ.</a:t>
            </a:r>
            <a:endParaRPr lang="ru-RU" sz="2000" b="1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72000" y="411480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chemeClr val="bg2"/>
                </a:solidFill>
                <a:latin typeface="Times New Roman" pitchFamily="18" charset="0"/>
              </a:rPr>
              <a:t>Символ сильной государственной власти, защита страны и ее единство.</a:t>
            </a:r>
            <a:endParaRPr lang="ru-RU" sz="2000" b="1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648200" y="5334000"/>
            <a:ext cx="40122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chemeClr val="bg2"/>
                </a:solidFill>
                <a:latin typeface="Times New Roman" pitchFamily="18" charset="0"/>
              </a:rPr>
              <a:t>Символ олицетворения добра над злом.</a:t>
            </a:r>
            <a:endParaRPr lang="ru-RU" sz="2000" b="1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rot="10800000" flipV="1">
            <a:off x="2971800" y="2057400"/>
            <a:ext cx="1447800" cy="914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0800000">
            <a:off x="2057400" y="2133600"/>
            <a:ext cx="2438400" cy="1295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19" idx="1"/>
          </p:cNvCxnSpPr>
          <p:nvPr/>
        </p:nvCxnSpPr>
        <p:spPr>
          <a:xfrm rot="10800000">
            <a:off x="2362200" y="3962401"/>
            <a:ext cx="2286000" cy="17255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0800000">
            <a:off x="1295400" y="4572000"/>
            <a:ext cx="3352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8" idx="1"/>
          </p:cNvCxnSpPr>
          <p:nvPr/>
        </p:nvCxnSpPr>
        <p:spPr>
          <a:xfrm rot="10800000">
            <a:off x="3124200" y="4343401"/>
            <a:ext cx="1447800" cy="1253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304800" y="457200"/>
            <a:ext cx="5257800" cy="5334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Герб Российской Федерации</a:t>
            </a:r>
          </a:p>
          <a:p>
            <a:pPr algn="ctr"/>
            <a:endParaRPr lang="ru-RU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76800" y="1371600"/>
            <a:ext cx="4038600" cy="44958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b="1" dirty="0" smtClean="0"/>
              <a:t>Символ «Астра» вечный исток жизни, долголетия.</a:t>
            </a:r>
          </a:p>
          <a:p>
            <a:pPr algn="l"/>
            <a:endParaRPr lang="ru-RU" b="1" dirty="0" smtClean="0"/>
          </a:p>
          <a:p>
            <a:pPr algn="l"/>
            <a:r>
              <a:rPr lang="ru-RU" b="1" dirty="0" smtClean="0"/>
              <a:t>Символ семь перьев крыльев «Барса» символизирует покровительство.</a:t>
            </a:r>
          </a:p>
          <a:p>
            <a:pPr algn="l"/>
            <a:endParaRPr lang="ru-RU" b="1" dirty="0" smtClean="0"/>
          </a:p>
          <a:p>
            <a:pPr algn="l"/>
            <a:r>
              <a:rPr lang="ru-RU" b="1" dirty="0" smtClean="0"/>
              <a:t>Символ растительный орнамент «Тюльпан» символизирует возрождение.</a:t>
            </a:r>
          </a:p>
          <a:p>
            <a:pPr algn="l"/>
            <a:endParaRPr lang="ru-RU" b="1" dirty="0" smtClean="0"/>
          </a:p>
          <a:p>
            <a:pPr algn="l"/>
            <a:r>
              <a:rPr lang="ru-RU" b="1" dirty="0" smtClean="0"/>
              <a:t>Символ приподнятая лапа «Барса» подчеркивает величие.</a:t>
            </a:r>
            <a:endParaRPr lang="ru-RU" b="1" dirty="0"/>
          </a:p>
        </p:txBody>
      </p:sp>
      <p:pic>
        <p:nvPicPr>
          <p:cNvPr id="7" name="Picture 2" descr="C:\Documents and Settings\User\Рабочий стол\ГЕРБЫ\Bak.14.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371600"/>
            <a:ext cx="3581400" cy="3886200"/>
          </a:xfrm>
          <a:prstGeom prst="rect">
            <a:avLst/>
          </a:prstGeom>
          <a:noFill/>
        </p:spPr>
      </p:pic>
      <p:cxnSp>
        <p:nvCxnSpPr>
          <p:cNvPr id="9" name="Прямая со стрелкой 8"/>
          <p:cNvCxnSpPr/>
          <p:nvPr/>
        </p:nvCxnSpPr>
        <p:spPr>
          <a:xfrm rot="10800000" flipV="1">
            <a:off x="2438400" y="1828800"/>
            <a:ext cx="2286000" cy="1676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0800000">
            <a:off x="2362200" y="2819400"/>
            <a:ext cx="2438400" cy="152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V="1">
            <a:off x="2171700" y="1714500"/>
            <a:ext cx="2667000" cy="2590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0800000">
            <a:off x="1676400" y="3733800"/>
            <a:ext cx="3200400" cy="1676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304800" y="381000"/>
            <a:ext cx="4572000" cy="5334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Герб Республики Татарстан</a:t>
            </a:r>
            <a:endParaRPr lang="ru-RU" sz="2400" b="1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8200" y="1066800"/>
            <a:ext cx="4267200" cy="5334000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>Символ изображения крепости символизирует взаимосвязь города и района.</a:t>
            </a:r>
          </a:p>
          <a:p>
            <a:pPr algn="l"/>
            <a:endParaRPr lang="ru-RU" b="1" dirty="0" smtClean="0"/>
          </a:p>
          <a:p>
            <a:pPr algn="l"/>
            <a:r>
              <a:rPr lang="ru-RU" b="1" dirty="0" smtClean="0"/>
              <a:t>Символ цветок «Астры», «Хлебные колосья» символизирует сельское хозяйство, урожай, богатство, благополучия, мира и взаимопомощи.</a:t>
            </a:r>
          </a:p>
          <a:p>
            <a:pPr algn="l"/>
            <a:endParaRPr lang="ru-RU" b="1" dirty="0" smtClean="0"/>
          </a:p>
          <a:p>
            <a:pPr algn="l"/>
            <a:r>
              <a:rPr lang="ru-RU" b="1" dirty="0" smtClean="0"/>
              <a:t>Символ зеленого цвета символизирует природу, здоровье.</a:t>
            </a:r>
          </a:p>
          <a:p>
            <a:pPr algn="l"/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219200"/>
            <a:ext cx="32004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Прямая со стрелкой 5"/>
          <p:cNvCxnSpPr/>
          <p:nvPr/>
        </p:nvCxnSpPr>
        <p:spPr>
          <a:xfrm rot="10800000" flipV="1">
            <a:off x="2590800" y="1600200"/>
            <a:ext cx="1981200" cy="1600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0800000" flipV="1">
            <a:off x="3352800" y="3505200"/>
            <a:ext cx="1447800" cy="914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0800000">
            <a:off x="2819400" y="4800600"/>
            <a:ext cx="1828800" cy="533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>
            <a:off x="3429000" y="3200400"/>
            <a:ext cx="129540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381000" y="304800"/>
            <a:ext cx="3657600" cy="5334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Герб Арского района</a:t>
            </a:r>
            <a:endParaRPr lang="ru-RU" sz="2400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festival.1september.ru/articles/590378/img1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81000"/>
            <a:ext cx="23622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Documents and Settings\User\Рабочий стол\ГЕРБЫ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18275">
            <a:off x="2157821" y="714973"/>
            <a:ext cx="2534400" cy="2514600"/>
          </a:xfrm>
          <a:prstGeom prst="rect">
            <a:avLst/>
          </a:prstGeom>
          <a:noFill/>
        </p:spPr>
      </p:pic>
      <p:pic>
        <p:nvPicPr>
          <p:cNvPr id="3075" name="Picture 3" descr="C:\Documents and Settings\User\Рабочий стол\ГЕРБЫ\003_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9400" y="304800"/>
            <a:ext cx="2273125" cy="3302114"/>
          </a:xfrm>
          <a:prstGeom prst="rect">
            <a:avLst/>
          </a:prstGeom>
          <a:noFill/>
        </p:spPr>
      </p:pic>
      <p:pic>
        <p:nvPicPr>
          <p:cNvPr id="3076" name="Picture 4" descr="C:\Documents and Settings\User\Рабочий стол\ГЕРБЫ\3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088129">
            <a:off x="2755257" y="3622207"/>
            <a:ext cx="1752599" cy="2347913"/>
          </a:xfrm>
          <a:prstGeom prst="rect">
            <a:avLst/>
          </a:prstGeom>
          <a:noFill/>
        </p:spPr>
      </p:pic>
      <p:pic>
        <p:nvPicPr>
          <p:cNvPr id="3077" name="Picture 5" descr="C:\Documents and Settings\User\Рабочий стол\ГЕРБЫ\gerb_semi_dlya_shkoly_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18842">
            <a:off x="4700629" y="3634723"/>
            <a:ext cx="1905000" cy="2408177"/>
          </a:xfrm>
          <a:prstGeom prst="rect">
            <a:avLst/>
          </a:prstGeom>
          <a:noFill/>
        </p:spPr>
      </p:pic>
      <p:pic>
        <p:nvPicPr>
          <p:cNvPr id="3078" name="Picture 6" descr="C:\Documents and Settings\User\Рабочий стол\ГЕРБЫ\gerb_semi_dlya_shkoly_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546438">
            <a:off x="6858000" y="3733800"/>
            <a:ext cx="1905000" cy="2638425"/>
          </a:xfrm>
          <a:prstGeom prst="rect">
            <a:avLst/>
          </a:prstGeom>
          <a:noFill/>
        </p:spPr>
      </p:pic>
      <p:pic>
        <p:nvPicPr>
          <p:cNvPr id="3079" name="Picture 7" descr="C:\Documents and Settings\User\Рабочий стол\ГЕРБЫ\hnya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1045693">
            <a:off x="358195" y="3741926"/>
            <a:ext cx="2221418" cy="2743200"/>
          </a:xfrm>
          <a:prstGeom prst="rect">
            <a:avLst/>
          </a:prstGeom>
          <a:noFill/>
        </p:spPr>
      </p:pic>
      <p:pic>
        <p:nvPicPr>
          <p:cNvPr id="3080" name="Picture 8" descr="C:\Documents and Settings\User\Рабочий стол\ГЕРБЫ\Рисунок17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191000" y="304800"/>
            <a:ext cx="2286000" cy="2895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91513" cy="63976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4000" b="1" dirty="0" smtClean="0">
                <a:solidFill>
                  <a:schemeClr val="accent2"/>
                </a:solidFill>
              </a:rPr>
              <a:t>СОВРЕМЕННЫЕ знаки и символы</a:t>
            </a:r>
            <a:endParaRPr lang="ru-RU" dirty="0" smtClean="0"/>
          </a:p>
        </p:txBody>
      </p:sp>
      <p:pic>
        <p:nvPicPr>
          <p:cNvPr id="13315" name="Picture 4" descr="ОЛИМП МОСКВА 199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3200400"/>
            <a:ext cx="1351938" cy="2032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5" descr="МЕДВЕД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1143000"/>
            <a:ext cx="1676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6" descr="БИЛАЙ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2800" y="5029200"/>
            <a:ext cx="1487110" cy="1577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7" descr="МИСУБИС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4572000"/>
            <a:ext cx="1600200" cy="1753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8" descr="МЕГАФОН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3276600"/>
            <a:ext cx="182880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9" descr="МТС"/>
          <p:cNvPicPr>
            <a:picLocks noChangeAspect="1" noChangeArrowheads="1"/>
          </p:cNvPicPr>
          <p:nvPr/>
        </p:nvPicPr>
        <p:blipFill>
          <a:blip r:embed="rId7"/>
          <a:srcRect t="52823"/>
          <a:stretch>
            <a:fillRect/>
          </a:stretch>
        </p:blipFill>
        <p:spPr bwMode="auto">
          <a:xfrm>
            <a:off x="6934200" y="1219200"/>
            <a:ext cx="1608687" cy="1816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3400" y="1524000"/>
            <a:ext cx="251460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495800" y="4572000"/>
            <a:ext cx="1476375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62000" y="3962400"/>
            <a:ext cx="1524000" cy="2094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429000" y="1676400"/>
            <a:ext cx="1377950" cy="257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Picture 8" descr="40R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" y="228600"/>
            <a:ext cx="1676400" cy="1508125"/>
          </a:xfrm>
          <a:prstGeom prst="rect">
            <a:avLst/>
          </a:prstGeom>
          <a:noFill/>
        </p:spPr>
      </p:pic>
      <p:pic>
        <p:nvPicPr>
          <p:cNvPr id="5" name="Picture 9" descr="1B1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4400" y="3581400"/>
            <a:ext cx="1096962" cy="2590800"/>
          </a:xfrm>
          <a:prstGeom prst="rect">
            <a:avLst/>
          </a:prstGeom>
          <a:noFill/>
        </p:spPr>
      </p:pic>
      <p:pic>
        <p:nvPicPr>
          <p:cNvPr id="6" name="Рисунок 2" descr="http://demo.sinergi-school.ru/cms/images/stories/oldcontent/gerb/gerb-school-58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73136" y="1676400"/>
            <a:ext cx="53721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3581400" y="304800"/>
            <a:ext cx="5029200" cy="6096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Практическая работа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28600" y="2286000"/>
            <a:ext cx="228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Нарисуй герб своего класса</a:t>
            </a:r>
            <a:endParaRPr lang="ru-RU" sz="2400" dirty="0"/>
          </a:p>
        </p:txBody>
      </p:sp>
      <p:pic>
        <p:nvPicPr>
          <p:cNvPr id="2" name="Танец 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95400" y="5715000"/>
            <a:ext cx="609600" cy="609600"/>
          </a:xfrm>
          <a:prstGeom prst="rect">
            <a:avLst/>
          </a:prstGeom>
        </p:spPr>
      </p:pic>
      <p:pic>
        <p:nvPicPr>
          <p:cNvPr id="8" name="Танец рыцарей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084127" y="5867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8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396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0" y="1143000"/>
            <a:ext cx="5715000" cy="3048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Вы должны:</a:t>
            </a:r>
          </a:p>
          <a:p>
            <a:pPr algn="l"/>
            <a:r>
              <a:rPr lang="ru-RU" dirty="0" smtClean="0"/>
              <a:t>1. Выбрать форму герба</a:t>
            </a:r>
          </a:p>
          <a:p>
            <a:pPr algn="l"/>
            <a:r>
              <a:rPr lang="ru-RU" dirty="0" smtClean="0"/>
              <a:t>2. Выбрать цвет.</a:t>
            </a:r>
          </a:p>
          <a:p>
            <a:pPr algn="l"/>
            <a:r>
              <a:rPr lang="ru-RU" dirty="0" smtClean="0"/>
              <a:t>3. Выбрать негеральдические фигуры.</a:t>
            </a:r>
          </a:p>
          <a:p>
            <a:pPr algn="l"/>
            <a:r>
              <a:rPr lang="ru-RU" dirty="0" smtClean="0"/>
              <a:t>4. Составить выразительную композицию.</a:t>
            </a:r>
          </a:p>
          <a:p>
            <a:pPr algn="l"/>
            <a:endParaRPr lang="ru-RU" dirty="0" smtClean="0"/>
          </a:p>
          <a:p>
            <a:pPr algn="l"/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9327" y="1752600"/>
            <a:ext cx="2286000" cy="14478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ПЛАН РАБОТЫ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432043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0" y="304800"/>
            <a:ext cx="5867400" cy="6248400"/>
          </a:xfrm>
        </p:spPr>
        <p:txBody>
          <a:bodyPr>
            <a:normAutofit lnSpcReduction="10000"/>
          </a:bodyPr>
          <a:lstStyle/>
          <a:p>
            <a:pPr algn="l"/>
            <a:endParaRPr lang="ru-RU" sz="2400" dirty="0" smtClean="0"/>
          </a:p>
          <a:p>
            <a:pPr algn="l"/>
            <a:r>
              <a:rPr lang="ru-RU" sz="2400" dirty="0" smtClean="0"/>
              <a:t>-познакомить с историей возникновения гербов в средневековья, элементами и символическими значениями в гербах</a:t>
            </a:r>
          </a:p>
          <a:p>
            <a:pPr algn="l"/>
            <a:endParaRPr lang="ru-RU" sz="2400" dirty="0" smtClean="0"/>
          </a:p>
          <a:p>
            <a:pPr algn="l"/>
            <a:r>
              <a:rPr lang="ru-RU" sz="2400" dirty="0" smtClean="0"/>
              <a:t>-дать представление о гербах России и родного края</a:t>
            </a:r>
          </a:p>
          <a:p>
            <a:pPr algn="l"/>
            <a:endParaRPr lang="ru-RU" sz="2400" dirty="0" smtClean="0"/>
          </a:p>
          <a:p>
            <a:pPr algn="l"/>
            <a:r>
              <a:rPr lang="ru-RU" sz="2400" dirty="0" smtClean="0"/>
              <a:t>-развивать творческий интерес, ассоциативно-образное мышление, фантазию, навыки работы с художественным материалом</a:t>
            </a:r>
          </a:p>
          <a:p>
            <a:pPr algn="l"/>
            <a:endParaRPr lang="ru-RU" sz="2400" dirty="0" smtClean="0"/>
          </a:p>
          <a:p>
            <a:pPr algn="l"/>
            <a:r>
              <a:rPr lang="ru-RU" sz="2400" dirty="0" smtClean="0"/>
              <a:t>-научить выполнять выразительные композиции гербов (герб своего класса, герб семьи, личный герб)</a:t>
            </a:r>
          </a:p>
          <a:p>
            <a:pPr algn="l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1000" y="1371600"/>
            <a:ext cx="2209800" cy="12192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Наши задачи: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57600" y="228600"/>
            <a:ext cx="5257800" cy="6324600"/>
          </a:xfrm>
        </p:spPr>
        <p:txBody>
          <a:bodyPr>
            <a:normAutofit/>
          </a:bodyPr>
          <a:lstStyle/>
          <a:p>
            <a:pPr algn="l"/>
            <a:endParaRPr lang="ru-RU" sz="1800" dirty="0" smtClean="0"/>
          </a:p>
          <a:p>
            <a:pPr algn="l"/>
            <a:r>
              <a:rPr lang="ru-RU" sz="1800" dirty="0" smtClean="0">
                <a:solidFill>
                  <a:srgbClr val="FFFF00"/>
                </a:solidFill>
              </a:rPr>
              <a:t>1. Отличительный знак передаваемый по наследству.________</a:t>
            </a:r>
          </a:p>
          <a:p>
            <a:pPr algn="l"/>
            <a:r>
              <a:rPr lang="ru-RU" sz="1800" dirty="0" smtClean="0">
                <a:solidFill>
                  <a:srgbClr val="FFFF00"/>
                </a:solidFill>
              </a:rPr>
              <a:t>2. Имя воина-защитника, изображенного на гербе </a:t>
            </a:r>
            <a:r>
              <a:rPr lang="ru-RU" sz="1800" dirty="0">
                <a:solidFill>
                  <a:srgbClr val="FFFF00"/>
                </a:solidFill>
              </a:rPr>
              <a:t>М</a:t>
            </a:r>
            <a:r>
              <a:rPr lang="ru-RU" sz="1800" dirty="0" smtClean="0">
                <a:solidFill>
                  <a:srgbClr val="FFFF00"/>
                </a:solidFill>
              </a:rPr>
              <a:t>осквы._________</a:t>
            </a:r>
          </a:p>
          <a:p>
            <a:pPr algn="l"/>
            <a:r>
              <a:rPr lang="ru-RU" sz="1800" dirty="0" smtClean="0">
                <a:solidFill>
                  <a:srgbClr val="FFFF00"/>
                </a:solidFill>
              </a:rPr>
              <a:t>3. Основные знаки на щите-гербе, рассказывающие о владельце и его достоинствах._________</a:t>
            </a:r>
          </a:p>
          <a:p>
            <a:pPr algn="l"/>
            <a:r>
              <a:rPr lang="ru-RU" sz="1800" dirty="0" smtClean="0">
                <a:solidFill>
                  <a:srgbClr val="FFFF00"/>
                </a:solidFill>
              </a:rPr>
              <a:t>4. Как называют в геральдике  желтый и белый цвета, обозначающие золото и серебро.______</a:t>
            </a:r>
          </a:p>
          <a:p>
            <a:pPr algn="l"/>
            <a:r>
              <a:rPr lang="ru-RU" sz="1800" dirty="0" smtClean="0">
                <a:solidFill>
                  <a:srgbClr val="FFFF00"/>
                </a:solidFill>
              </a:rPr>
              <a:t>5. Царственное животное, эмблема королей.</a:t>
            </a:r>
          </a:p>
          <a:p>
            <a:pPr algn="l"/>
            <a:r>
              <a:rPr lang="ru-RU" sz="1800" dirty="0" smtClean="0">
                <a:solidFill>
                  <a:srgbClr val="FFFF00"/>
                </a:solidFill>
              </a:rPr>
              <a:t>6. Отважный доблестный…._________</a:t>
            </a:r>
          </a:p>
          <a:p>
            <a:pPr algn="l"/>
            <a:r>
              <a:rPr lang="ru-RU" sz="1800" dirty="0" smtClean="0">
                <a:solidFill>
                  <a:srgbClr val="FFFF00"/>
                </a:solidFill>
              </a:rPr>
              <a:t>7. Часть герба, на которой написаны крылатые фразы. Слова.________</a:t>
            </a:r>
          </a:p>
          <a:p>
            <a:pPr algn="l"/>
            <a:r>
              <a:rPr lang="ru-RU" sz="1800" dirty="0">
                <a:solidFill>
                  <a:srgbClr val="FFFF00"/>
                </a:solidFill>
              </a:rPr>
              <a:t>8</a:t>
            </a:r>
            <a:r>
              <a:rPr lang="ru-RU" sz="1800" dirty="0" smtClean="0">
                <a:solidFill>
                  <a:srgbClr val="FFFF00"/>
                </a:solidFill>
              </a:rPr>
              <a:t>. Основа герба._________</a:t>
            </a:r>
          </a:p>
          <a:p>
            <a:pPr algn="l"/>
            <a:r>
              <a:rPr lang="ru-RU" sz="1800" dirty="0">
                <a:solidFill>
                  <a:srgbClr val="FFFF00"/>
                </a:solidFill>
              </a:rPr>
              <a:t>9</a:t>
            </a:r>
            <a:r>
              <a:rPr lang="ru-RU" sz="1800" dirty="0" smtClean="0">
                <a:solidFill>
                  <a:srgbClr val="FFFF00"/>
                </a:solidFill>
              </a:rPr>
              <a:t>. Что часто венчает герб.________</a:t>
            </a:r>
          </a:p>
          <a:p>
            <a:pPr algn="l"/>
            <a:r>
              <a:rPr lang="ru-RU" sz="1800" dirty="0" smtClean="0">
                <a:solidFill>
                  <a:srgbClr val="FFFF00"/>
                </a:solidFill>
              </a:rPr>
              <a:t>10. Изображение птиц , животных, людей, поддерживающих щит?___________</a:t>
            </a:r>
          </a:p>
          <a:p>
            <a:pPr algn="l"/>
            <a:r>
              <a:rPr lang="ru-RU" sz="1800" dirty="0" smtClean="0">
                <a:solidFill>
                  <a:srgbClr val="FFFF00"/>
                </a:solidFill>
              </a:rPr>
              <a:t>11. Что такое геральдика. ___________</a:t>
            </a:r>
          </a:p>
          <a:p>
            <a:pPr algn="l"/>
            <a:endParaRPr lang="ru-RU" sz="1800" dirty="0"/>
          </a:p>
        </p:txBody>
      </p:sp>
      <p:pic>
        <p:nvPicPr>
          <p:cNvPr id="4" name="Рисунок 3" descr="Untitled-2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133601"/>
            <a:ext cx="3276600" cy="3505200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63236" y="523009"/>
            <a:ext cx="2362200" cy="9906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Отгадай кроссворд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804821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95600" y="1524000"/>
            <a:ext cx="5943600" cy="4724400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 1. </a:t>
            </a:r>
            <a:r>
              <a:rPr lang="ru-RU" sz="2400" dirty="0" smtClean="0"/>
              <a:t>Спросить дома, что отличает вашу семью. </a:t>
            </a:r>
          </a:p>
          <a:p>
            <a:pPr algn="l"/>
            <a:endParaRPr lang="ru-RU" sz="2400" dirty="0" smtClean="0"/>
          </a:p>
          <a:p>
            <a:pPr algn="l"/>
            <a:r>
              <a:rPr lang="ru-RU" sz="2400" dirty="0" smtClean="0"/>
              <a:t>2.Чем вы увлекаетесь, что любите делать.</a:t>
            </a:r>
          </a:p>
          <a:p>
            <a:pPr algn="l"/>
            <a:endParaRPr lang="ru-RU" sz="2400" dirty="0" smtClean="0"/>
          </a:p>
          <a:p>
            <a:pPr algn="l"/>
            <a:r>
              <a:rPr lang="ru-RU" sz="2400" dirty="0" smtClean="0"/>
              <a:t>3.На следующем уроке будем составлять герб семьи. </a:t>
            </a:r>
          </a:p>
          <a:p>
            <a:pPr algn="l"/>
            <a:endParaRPr lang="ru-RU" sz="2400" dirty="0" smtClean="0"/>
          </a:p>
          <a:p>
            <a:pPr algn="l"/>
            <a:r>
              <a:rPr lang="ru-RU" sz="2400" dirty="0" smtClean="0"/>
              <a:t>4.Каждый лично для себя.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1000" y="2438400"/>
            <a:ext cx="2133600" cy="13716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/>
          </a:p>
          <a:p>
            <a:pPr algn="ctr"/>
            <a:r>
              <a:rPr lang="ru-RU" sz="2800" b="1" dirty="0" smtClean="0"/>
              <a:t>Домашнее задание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1219200"/>
            <a:ext cx="5114778" cy="3421912"/>
          </a:xfrm>
        </p:spPr>
        <p:txBody>
          <a:bodyPr/>
          <a:lstStyle/>
          <a:p>
            <a:pPr algn="l"/>
            <a:r>
              <a:rPr lang="ru-RU" dirty="0" smtClean="0"/>
              <a:t>1. Учебник по программе </a:t>
            </a:r>
            <a:r>
              <a:rPr lang="ru-RU" dirty="0" err="1" smtClean="0"/>
              <a:t>Б.М.Неменского</a:t>
            </a:r>
            <a:r>
              <a:rPr lang="ru-RU" dirty="0" smtClean="0"/>
              <a:t> «Декоративно- прикладное искусство в жизни человека» </a:t>
            </a:r>
            <a:r>
              <a:rPr lang="ru-RU" smtClean="0"/>
              <a:t>5 класс. </a:t>
            </a:r>
            <a:endParaRPr lang="ru-RU" dirty="0" smtClean="0"/>
          </a:p>
          <a:p>
            <a:pPr algn="l"/>
            <a:r>
              <a:rPr lang="ru-RU" dirty="0" smtClean="0"/>
              <a:t>2. Иллюстрации </a:t>
            </a:r>
            <a:r>
              <a:rPr lang="ru-RU" dirty="0"/>
              <a:t>картин.</a:t>
            </a:r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3. </a:t>
            </a:r>
            <a:r>
              <a:rPr lang="ru-RU" dirty="0"/>
              <a:t>Интернет ресурсы.</a:t>
            </a:r>
          </a:p>
          <a:p>
            <a:pPr algn="l"/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6200" y="1600200"/>
            <a:ext cx="2286000" cy="10668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Используемая литература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035060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144671">
            <a:off x="945044" y="1232385"/>
            <a:ext cx="6491068" cy="2286000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8200" y="1295400"/>
            <a:ext cx="4114800" cy="38862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endParaRPr lang="ru-RU" sz="2400" dirty="0" smtClean="0">
              <a:solidFill>
                <a:schemeClr val="bg1"/>
              </a:solidFill>
            </a:endParaRPr>
          </a:p>
          <a:p>
            <a:pPr marL="176213" algn="l"/>
            <a:r>
              <a:rPr lang="ru-RU" sz="2400" dirty="0" smtClean="0">
                <a:solidFill>
                  <a:srgbClr val="C00000"/>
                </a:solidFill>
              </a:rPr>
              <a:t>Первые гербы появились Средние века в Западной Европе.</a:t>
            </a:r>
          </a:p>
          <a:p>
            <a:pPr marL="176213" algn="l"/>
            <a:r>
              <a:rPr lang="ru-RU" sz="2400" dirty="0" smtClean="0">
                <a:solidFill>
                  <a:srgbClr val="C00000"/>
                </a:solidFill>
              </a:rPr>
              <a:t>В то время герб являлся отличительным знаком каждого рыцаря и изображался на боевом щите, флаге, шлеме.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Documents and Settings\User\Рабочий стол\ГЕРБЫ\954337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457200"/>
            <a:ext cx="3962400" cy="59436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6600" y="3657600"/>
            <a:ext cx="1828800" cy="2971800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4200" y="3733800"/>
            <a:ext cx="1752600" cy="28194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53000" y="2133600"/>
            <a:ext cx="2374900" cy="2667000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71800" y="228600"/>
            <a:ext cx="1828800" cy="3048000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62800" y="304800"/>
            <a:ext cx="1752600" cy="2743200"/>
          </a:xfrm>
          <a:prstGeom prst="flowChartConnector">
            <a:avLst/>
          </a:prstGeom>
          <a:noFill/>
        </p:spPr>
      </p:pic>
      <p:sp>
        <p:nvSpPr>
          <p:cNvPr id="11" name="Блок-схема: альтернативный процесс 10"/>
          <p:cNvSpPr/>
          <p:nvPr/>
        </p:nvSpPr>
        <p:spPr>
          <a:xfrm>
            <a:off x="457200" y="1752600"/>
            <a:ext cx="1905000" cy="2590800"/>
          </a:xfrm>
          <a:prstGeom prst="flowChartAlternateProces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ОДЕЖДА В СРЕДНИЕ ВЕКА</a:t>
            </a:r>
            <a:endParaRPr lang="ru-RU" sz="2400" b="1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Гербы ремесленных цехов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lum bright="-36000"/>
          </a:blip>
          <a:srcRect/>
          <a:stretch>
            <a:fillRect/>
          </a:stretch>
        </p:blipFill>
        <p:spPr bwMode="auto">
          <a:xfrm>
            <a:off x="3200400" y="304800"/>
            <a:ext cx="5486400" cy="60198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152400" y="1752600"/>
            <a:ext cx="2438400" cy="19050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Гербы ремесленных цехов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5117832"/>
            <a:ext cx="1295400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1300" y="2133600"/>
            <a:ext cx="1295400" cy="134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200" y="246586"/>
            <a:ext cx="1371600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1300" y="3751836"/>
            <a:ext cx="1295400" cy="122872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419600" y="2133600"/>
            <a:ext cx="43053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Рис.№2 </a:t>
            </a:r>
            <a:r>
              <a:rPr lang="ru-RU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Пересеченный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производится прямой горизонтальной линией, соединяющей середины правой и левой сторон.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99264" y="3686786"/>
            <a:ext cx="3886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Рис №3 </a:t>
            </a:r>
            <a:r>
              <a:rPr lang="ru-RU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Скошенный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производится диагональной линией из верхнего угла щита - если из правого, то получается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скошение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справа, если из левого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скошение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слева.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48200" y="5601503"/>
            <a:ext cx="304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Рис №4 </a:t>
            </a:r>
            <a:r>
              <a:rPr lang="ru-RU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Скошенный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слева.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19600" y="255013"/>
            <a:ext cx="373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Рис.№1 </a:t>
            </a:r>
            <a:r>
              <a:rPr lang="ru-RU" b="1" u="sng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Рассеченный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производится перпендикулярной линией, опущенной из середины главы на основание.</a:t>
            </a:r>
            <a:endParaRPr lang="ru-RU" sz="11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03909" y="2689334"/>
            <a:ext cx="2410691" cy="889794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Геральдические фигуры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19400" y="304800"/>
            <a:ext cx="6130636" cy="5939948"/>
          </a:xfrm>
        </p:spPr>
        <p:txBody>
          <a:bodyPr/>
          <a:lstStyle/>
          <a:p>
            <a:pPr algn="l"/>
            <a:endParaRPr lang="ru-RU" dirty="0" smtClean="0"/>
          </a:p>
          <a:p>
            <a:pPr algn="l"/>
            <a:r>
              <a:rPr lang="ru-RU" dirty="0"/>
              <a:t> </a:t>
            </a:r>
            <a:r>
              <a:rPr lang="ru-RU" dirty="0" smtClean="0"/>
              <a:t>     1.Щит.    </a:t>
            </a:r>
          </a:p>
          <a:p>
            <a:pPr algn="l"/>
            <a:r>
              <a:rPr lang="ru-RU" dirty="0" smtClean="0"/>
              <a:t>      2.Корона.</a:t>
            </a:r>
          </a:p>
          <a:p>
            <a:pPr algn="l"/>
            <a:r>
              <a:rPr lang="ru-RU" dirty="0" smtClean="0"/>
              <a:t>      3.Щитодержатели.</a:t>
            </a:r>
          </a:p>
          <a:p>
            <a:pPr algn="l"/>
            <a:r>
              <a:rPr lang="ru-RU" dirty="0" smtClean="0"/>
              <a:t>      4.Мантии.</a:t>
            </a:r>
          </a:p>
          <a:p>
            <a:pPr algn="l"/>
            <a:r>
              <a:rPr lang="ru-RU" dirty="0"/>
              <a:t> </a:t>
            </a:r>
            <a:r>
              <a:rPr lang="ru-RU" dirty="0" smtClean="0"/>
              <a:t>     5.Фигур.</a:t>
            </a:r>
          </a:p>
          <a:p>
            <a:pPr algn="l"/>
            <a:r>
              <a:rPr lang="ru-RU" dirty="0"/>
              <a:t> </a:t>
            </a:r>
            <a:r>
              <a:rPr lang="ru-RU" dirty="0" smtClean="0"/>
              <a:t>     6.Ленты </a:t>
            </a:r>
            <a:r>
              <a:rPr lang="ru-RU" dirty="0"/>
              <a:t>с </a:t>
            </a:r>
            <a:r>
              <a:rPr lang="ru-RU" dirty="0" smtClean="0"/>
              <a:t>девизом.</a:t>
            </a:r>
            <a:endParaRPr lang="ru-RU" dirty="0"/>
          </a:p>
          <a:p>
            <a:pPr algn="l"/>
            <a:endParaRPr lang="ru-RU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190500"/>
            <a:ext cx="2743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3657600"/>
            <a:ext cx="32004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609600" y="1790700"/>
            <a:ext cx="1828800" cy="18669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Основные символы герба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228600"/>
            <a:ext cx="190500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19400" y="4267200"/>
            <a:ext cx="19050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0400" y="228600"/>
            <a:ext cx="18288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0" y="4267200"/>
            <a:ext cx="2057399" cy="239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76800" y="2286000"/>
            <a:ext cx="1900237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228600" y="1905000"/>
            <a:ext cx="2286000" cy="19050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5 форм </a:t>
            </a:r>
            <a:r>
              <a:rPr lang="ru-RU" sz="2400" b="1" dirty="0" err="1" smtClean="0">
                <a:solidFill>
                  <a:schemeClr val="bg1"/>
                </a:solidFill>
              </a:rPr>
              <a:t>западно-европейских</a:t>
            </a:r>
            <a:r>
              <a:rPr lang="ru-RU" sz="2400" b="1" dirty="0" smtClean="0">
                <a:solidFill>
                  <a:schemeClr val="bg1"/>
                </a:solidFill>
              </a:rPr>
              <a:t> щитов</a:t>
            </a:r>
          </a:p>
          <a:p>
            <a:pPr algn="ctr"/>
            <a:endParaRPr lang="ru-RU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971800" y="1143001"/>
            <a:ext cx="594360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endParaRPr lang="ru-RU" sz="2200" dirty="0" smtClean="0">
              <a:solidFill>
                <a:schemeClr val="bg2">
                  <a:lumMod val="90000"/>
                </a:schemeClr>
              </a:solidFill>
            </a:endParaRPr>
          </a:p>
          <a:p>
            <a:pPr eaLnBrk="1" hangingPunct="1"/>
            <a:endParaRPr lang="ru-RU" sz="2200" dirty="0" smtClean="0">
              <a:solidFill>
                <a:schemeClr val="bg2">
                  <a:lumMod val="90000"/>
                </a:schemeClr>
              </a:solidFill>
            </a:endParaRPr>
          </a:p>
          <a:p>
            <a:pPr eaLnBrk="1" hangingPunct="1"/>
            <a:endParaRPr lang="ru-RU" sz="2000" dirty="0" smtClean="0">
              <a:solidFill>
                <a:schemeClr val="bg2">
                  <a:lumMod val="90000"/>
                </a:schemeClr>
              </a:solidFill>
            </a:endParaRPr>
          </a:p>
          <a:p>
            <a:pPr eaLnBrk="1" hangingPunct="1"/>
            <a:endParaRPr lang="ru-RU" sz="2000" dirty="0" smtClean="0">
              <a:solidFill>
                <a:schemeClr val="bg2">
                  <a:lumMod val="90000"/>
                </a:schemeClr>
              </a:solidFill>
            </a:endParaRPr>
          </a:p>
          <a:p>
            <a:pPr eaLnBrk="1" hangingPunct="1"/>
            <a:r>
              <a:rPr lang="ru-RU" sz="2000" b="1" dirty="0" smtClean="0">
                <a:solidFill>
                  <a:schemeClr val="bg1"/>
                </a:solidFill>
              </a:rPr>
              <a:t>Красный – мужество, храбрость</a:t>
            </a:r>
          </a:p>
          <a:p>
            <a:pPr eaLnBrk="1" hangingPunct="1"/>
            <a:endParaRPr lang="ru-RU" sz="2000" b="1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ru-RU" sz="2000" b="1" dirty="0" smtClean="0">
                <a:solidFill>
                  <a:schemeClr val="bg1"/>
                </a:solidFill>
              </a:rPr>
              <a:t>Черный – скромность, ученость, печаль</a:t>
            </a:r>
          </a:p>
          <a:p>
            <a:pPr eaLnBrk="1" hangingPunct="1"/>
            <a:endParaRPr lang="ru-RU" sz="2000" b="1" dirty="0" smtClean="0">
              <a:solidFill>
                <a:schemeClr val="bg1"/>
              </a:solidFill>
            </a:endParaRPr>
          </a:p>
          <a:p>
            <a:r>
              <a:rPr lang="ru-RU" sz="2000" b="1" dirty="0" smtClean="0">
                <a:solidFill>
                  <a:schemeClr val="bg1"/>
                </a:solidFill>
              </a:rPr>
              <a:t>Голубой – величие, ясность, красота</a:t>
            </a:r>
          </a:p>
          <a:p>
            <a:pPr eaLnBrk="1" hangingPunct="1"/>
            <a:endParaRPr lang="ru-RU" sz="2000" b="1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ru-RU" sz="2000" b="1" dirty="0" smtClean="0">
                <a:solidFill>
                  <a:schemeClr val="bg1"/>
                </a:solidFill>
              </a:rPr>
              <a:t>Белый – невинность, чистота</a:t>
            </a:r>
          </a:p>
          <a:p>
            <a:endParaRPr lang="ru-RU" sz="2000" b="1" dirty="0" smtClean="0">
              <a:solidFill>
                <a:schemeClr val="bg1"/>
              </a:solidFill>
            </a:endParaRPr>
          </a:p>
          <a:p>
            <a:r>
              <a:rPr lang="ru-RU" sz="2000" b="1" dirty="0" smtClean="0">
                <a:solidFill>
                  <a:schemeClr val="bg1"/>
                </a:solidFill>
              </a:rPr>
              <a:t>Желтый – богатство, сила</a:t>
            </a:r>
          </a:p>
          <a:p>
            <a:pPr eaLnBrk="1" hangingPunct="1"/>
            <a:endParaRPr lang="ru-RU" sz="2000" b="1" dirty="0" smtClean="0">
              <a:solidFill>
                <a:schemeClr val="bg1"/>
              </a:solidFill>
            </a:endParaRPr>
          </a:p>
          <a:p>
            <a:r>
              <a:rPr lang="ru-RU" sz="2000" b="1" dirty="0" smtClean="0">
                <a:solidFill>
                  <a:schemeClr val="bg1"/>
                </a:solidFill>
              </a:rPr>
              <a:t>Зеленый – надежда, изобилие, свобода</a:t>
            </a:r>
          </a:p>
          <a:p>
            <a:endParaRPr lang="ru-RU" sz="2000" b="1" dirty="0" smtClean="0">
              <a:solidFill>
                <a:schemeClr val="bg1"/>
              </a:solidFill>
            </a:endParaRPr>
          </a:p>
          <a:p>
            <a:r>
              <a:rPr lang="ru-RU" sz="2000" b="1" dirty="0" smtClean="0">
                <a:solidFill>
                  <a:schemeClr val="bg1"/>
                </a:solidFill>
              </a:rPr>
              <a:t>Пурпурный -могущество</a:t>
            </a:r>
          </a:p>
          <a:p>
            <a:pPr eaLnBrk="1" hangingPunct="1"/>
            <a:endParaRPr lang="ru-RU" sz="2200" dirty="0" smtClean="0">
              <a:solidFill>
                <a:schemeClr val="bg2">
                  <a:lumMod val="90000"/>
                </a:schemeClr>
              </a:solidFill>
            </a:endParaRPr>
          </a:p>
          <a:p>
            <a:pPr eaLnBrk="1" hangingPunct="1"/>
            <a:endParaRPr lang="ru-RU" sz="2200" dirty="0" smtClean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8200" y="2590800"/>
            <a:ext cx="1676400" cy="457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38200" y="3200400"/>
            <a:ext cx="1676400" cy="4572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38200" y="5638800"/>
            <a:ext cx="1676400" cy="457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38200" y="5029200"/>
            <a:ext cx="1676400" cy="4572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38200" y="4419600"/>
            <a:ext cx="1676400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8200" y="3810000"/>
            <a:ext cx="1676400" cy="4572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52400" y="381000"/>
            <a:ext cx="2362200" cy="9906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Основные геральдические </a:t>
            </a:r>
          </a:p>
          <a:p>
            <a:pPr algn="ctr"/>
            <a:r>
              <a:rPr lang="ru-RU" sz="2000" b="1" dirty="0" smtClean="0"/>
              <a:t>цвета</a:t>
            </a:r>
            <a:endParaRPr lang="ru-RU" sz="20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38200" y="6172200"/>
            <a:ext cx="1676400" cy="457200"/>
          </a:xfrm>
          <a:prstGeom prst="rect">
            <a:avLst/>
          </a:prstGeom>
          <a:solidFill>
            <a:srgbClr val="BF2CC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00400" y="533401"/>
            <a:ext cx="5562600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Геральдика –это наука, которая объясняет расположение и цвет символов на гербе.</a:t>
            </a:r>
            <a:endParaRPr lang="ru-RU" sz="2000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5400000">
            <a:off x="-2324100" y="3924300"/>
            <a:ext cx="5105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28600" y="6477000"/>
            <a:ext cx="533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28600" y="5791200"/>
            <a:ext cx="533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28600" y="5257800"/>
            <a:ext cx="533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228600" y="4572000"/>
            <a:ext cx="533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228600" y="3962400"/>
            <a:ext cx="533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28600" y="3352800"/>
            <a:ext cx="533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228600" y="2743200"/>
            <a:ext cx="533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|5.9|3.6|4.2|3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5.5|6.3|7.1|6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5.4|5.3|5.6|4.6|4.9|5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3.2|5.7|1.6|8.1|1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1.4|11.4|1.7|10.3|1.6|1.6|12.8|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1.5|10.9|1.2|11.2|1|10.1|0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2|10.3|0.9|1.2|14.1|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934</TotalTime>
  <Words>679</Words>
  <Application>Microsoft Office PowerPoint</Application>
  <PresentationFormat>Экран (4:3)</PresentationFormat>
  <Paragraphs>133</Paragraphs>
  <Slides>23</Slides>
  <Notes>2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Изящная</vt:lpstr>
      <vt:lpstr>  «О чем  рассказывают   нам гербы  и эмблемы»  Зачем людям гербы и эмблемы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СОВРЕМЕННЫЕ знаки и символы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«Шурабашская ООШ»</dc:title>
  <dc:creator>Наиля</dc:creator>
  <cp:lastModifiedBy>Наиля</cp:lastModifiedBy>
  <cp:revision>160</cp:revision>
  <dcterms:modified xsi:type="dcterms:W3CDTF">2015-02-27T06:13:07Z</dcterms:modified>
</cp:coreProperties>
</file>